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Roboto Mono Medium"/>
      <p:regular r:id="rId30"/>
      <p:bold r:id="rId31"/>
      <p:italic r:id="rId32"/>
      <p:boldItalic r:id="rId33"/>
    </p:embeddedFont>
    <p:embeddedFont>
      <p:font typeface="Muli"/>
      <p:regular r:id="rId34"/>
      <p:bold r:id="rId35"/>
      <p:italic r:id="rId36"/>
      <p:boldItalic r:id="rId37"/>
    </p:embeddedFont>
    <p:embeddedFont>
      <p:font typeface="Playfair Display"/>
      <p:regular r:id="rId38"/>
      <p:bold r:id="rId39"/>
      <p:italic r:id="rId40"/>
      <p:boldItalic r:id="rId41"/>
    </p:embeddedFont>
    <p:embeddedFont>
      <p:font typeface="Corbel"/>
      <p:regular r:id="rId42"/>
      <p:bold r:id="rId43"/>
      <p:italic r:id="rId44"/>
      <p:boldItalic r:id="rId45"/>
    </p:embeddedFon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italic.fntdata"/><Relationship Id="rId42" Type="http://schemas.openxmlformats.org/officeDocument/2006/relationships/font" Target="fonts/Corbel-regular.fntdata"/><Relationship Id="rId41" Type="http://schemas.openxmlformats.org/officeDocument/2006/relationships/font" Target="fonts/PlayfairDisplay-boldItalic.fntdata"/><Relationship Id="rId44" Type="http://schemas.openxmlformats.org/officeDocument/2006/relationships/font" Target="fonts/Corbel-italic.fntdata"/><Relationship Id="rId43" Type="http://schemas.openxmlformats.org/officeDocument/2006/relationships/font" Target="fonts/Corbel-bold.fntdata"/><Relationship Id="rId46" Type="http://schemas.openxmlformats.org/officeDocument/2006/relationships/font" Target="fonts/RobotoMono-regular.fntdata"/><Relationship Id="rId45" Type="http://schemas.openxmlformats.org/officeDocument/2006/relationships/font" Target="fonts/Corbel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Medium-bold.fntdata"/><Relationship Id="rId30" Type="http://schemas.openxmlformats.org/officeDocument/2006/relationships/font" Target="fonts/RobotoMonoMedium-regular.fntdata"/><Relationship Id="rId33" Type="http://schemas.openxmlformats.org/officeDocument/2006/relationships/font" Target="fonts/RobotoMonoMedium-boldItalic.fntdata"/><Relationship Id="rId32" Type="http://schemas.openxmlformats.org/officeDocument/2006/relationships/font" Target="fonts/RobotoMonoMedium-italic.fntdata"/><Relationship Id="rId35" Type="http://schemas.openxmlformats.org/officeDocument/2006/relationships/font" Target="fonts/Muli-bold.fntdata"/><Relationship Id="rId34" Type="http://schemas.openxmlformats.org/officeDocument/2006/relationships/font" Target="fonts/Muli-regular.fntdata"/><Relationship Id="rId37" Type="http://schemas.openxmlformats.org/officeDocument/2006/relationships/font" Target="fonts/Muli-boldItalic.fntdata"/><Relationship Id="rId36" Type="http://schemas.openxmlformats.org/officeDocument/2006/relationships/font" Target="fonts/Muli-italic.fntdata"/><Relationship Id="rId39" Type="http://schemas.openxmlformats.org/officeDocument/2006/relationships/font" Target="fonts/PlayfairDisplay-bold.fntdata"/><Relationship Id="rId38" Type="http://schemas.openxmlformats.org/officeDocument/2006/relationships/font" Target="fonts/PlayfairDisplay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58fab84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2" name="Google Shape;212;g858fab84f1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58fab84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24" name="Google Shape;224;g858fab84f1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58fab84f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36" name="Google Shape;236;g858fab84f1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4f202d6d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84f202d6de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4f202d6de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84f202d6de_3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4f202d6de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84f202d6de_3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4f202d6d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84f202d6de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4f202d6d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84f202d6de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0339f0c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80339f0c7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4f202d6d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/>
          </a:p>
        </p:txBody>
      </p:sp>
      <p:sp>
        <p:nvSpPr>
          <p:cNvPr id="323" name="Google Shape;323;g84f202d6de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4f202d6d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Resultado Jenkins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84f202d6de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4f202d6d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Resultado Aplicação - healthcheck + upload</a:t>
            </a:r>
            <a:endParaRPr/>
          </a:p>
        </p:txBody>
      </p:sp>
      <p:sp>
        <p:nvSpPr>
          <p:cNvPr id="343" name="Google Shape;343;g84f202d6de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4f202d6d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Resultado Aplicação - Imagens no bucket S3</a:t>
            </a:r>
            <a:endParaRPr/>
          </a:p>
        </p:txBody>
      </p:sp>
      <p:sp>
        <p:nvSpPr>
          <p:cNvPr id="353" name="Google Shape;353;g84f202d6de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4f202d6de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84f202d6de_3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f202d6d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84f202d6de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4f202d6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Imagens dos GIT do projeto e da aplicação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84f202d6d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4f202d6d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Estrutura do nosso projeto e exemplo de playbook - Infra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84f202d6de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4f202d6d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0" name="Google Shape;200;g84f202d6de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7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7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7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44.png"/><Relationship Id="rId9" Type="http://schemas.openxmlformats.org/officeDocument/2006/relationships/image" Target="../media/image25.png"/><Relationship Id="rId5" Type="http://schemas.openxmlformats.org/officeDocument/2006/relationships/image" Target="../media/image72.png"/><Relationship Id="rId6" Type="http://schemas.openxmlformats.org/officeDocument/2006/relationships/image" Target="../media/image34.png"/><Relationship Id="rId7" Type="http://schemas.openxmlformats.org/officeDocument/2006/relationships/image" Target="../media/image7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41.png"/><Relationship Id="rId11" Type="http://schemas.openxmlformats.org/officeDocument/2006/relationships/image" Target="../media/image25.png"/><Relationship Id="rId10" Type="http://schemas.openxmlformats.org/officeDocument/2006/relationships/image" Target="../media/image23.png"/><Relationship Id="rId9" Type="http://schemas.openxmlformats.org/officeDocument/2006/relationships/image" Target="../media/image7.png"/><Relationship Id="rId5" Type="http://schemas.openxmlformats.org/officeDocument/2006/relationships/image" Target="../media/image39.png"/><Relationship Id="rId6" Type="http://schemas.openxmlformats.org/officeDocument/2006/relationships/image" Target="../media/image53.png"/><Relationship Id="rId7" Type="http://schemas.openxmlformats.org/officeDocument/2006/relationships/image" Target="../media/image38.png"/><Relationship Id="rId8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7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5" Type="http://schemas.openxmlformats.org/officeDocument/2006/relationships/image" Target="../media/image47.png"/><Relationship Id="rId6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1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60.png"/><Relationship Id="rId5" Type="http://schemas.openxmlformats.org/officeDocument/2006/relationships/image" Target="../media/image50.png"/><Relationship Id="rId6" Type="http://schemas.openxmlformats.org/officeDocument/2006/relationships/image" Target="../media/image59.png"/><Relationship Id="rId7" Type="http://schemas.openxmlformats.org/officeDocument/2006/relationships/image" Target="../media/image48.png"/><Relationship Id="rId8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46.jpg"/><Relationship Id="rId9" Type="http://schemas.openxmlformats.org/officeDocument/2006/relationships/image" Target="../media/image14.png"/><Relationship Id="rId5" Type="http://schemas.openxmlformats.org/officeDocument/2006/relationships/image" Target="../media/image19.jpg"/><Relationship Id="rId6" Type="http://schemas.openxmlformats.org/officeDocument/2006/relationships/image" Target="../media/image40.jpg"/><Relationship Id="rId7" Type="http://schemas.openxmlformats.org/officeDocument/2006/relationships/image" Target="../media/image11.jp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Relationship Id="rId5" Type="http://schemas.openxmlformats.org/officeDocument/2006/relationships/image" Target="../media/image68.jpg"/><Relationship Id="rId6" Type="http://schemas.openxmlformats.org/officeDocument/2006/relationships/image" Target="../media/image80.jpg"/><Relationship Id="rId7" Type="http://schemas.openxmlformats.org/officeDocument/2006/relationships/image" Target="../media/image65.png"/><Relationship Id="rId8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hyperlink" Target="https://github.com/andresavs/ProjetoIntegrador_AcademiaNeon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7.png"/><Relationship Id="rId7" Type="http://schemas.openxmlformats.org/officeDocument/2006/relationships/image" Target="../media/image25.png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00A9F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0725" y="3338512"/>
            <a:ext cx="590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800"/>
          </a:solidFill>
          <a:ln cap="flat" cmpd="sng" w="12700">
            <a:solidFill>
              <a:srgbClr val="FFC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 rot="10800000">
            <a:off x="0" y="-1"/>
            <a:ext cx="12192000" cy="6858000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vOps | Santex"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29201">
            <a:off x="-1264438" y="1901555"/>
            <a:ext cx="7578327" cy="504716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7914707" y="1861608"/>
            <a:ext cx="193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 Integrador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13"/>
          <p:cNvGrpSpPr/>
          <p:nvPr/>
        </p:nvGrpSpPr>
        <p:grpSpPr>
          <a:xfrm>
            <a:off x="5807962" y="458113"/>
            <a:ext cx="6457500" cy="3141949"/>
            <a:chOff x="5717148" y="522941"/>
            <a:chExt cx="6457500" cy="3141949"/>
          </a:xfrm>
        </p:grpSpPr>
        <p:sp>
          <p:nvSpPr>
            <p:cNvPr id="91" name="Google Shape;91;p13"/>
            <p:cNvSpPr txBox="1"/>
            <p:nvPr/>
          </p:nvSpPr>
          <p:spPr>
            <a:xfrm>
              <a:off x="5717148" y="522941"/>
              <a:ext cx="64575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9600" u="none" cap="none" strike="noStrik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</a:t>
              </a:r>
              <a:r>
                <a:rPr b="1" lang="pt-BR" sz="96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</a:t>
              </a:r>
              <a:r>
                <a:rPr b="1" i="0" lang="pt-BR" sz="9600" u="none" cap="none" strike="noStrik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vOpers</a:t>
              </a:r>
              <a:endParaRPr b="1" sz="9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pic>
          <p:nvPicPr>
            <p:cNvPr descr="Pinceladas De Tinta Preta 17 , A Tinta, Preto, Pinceladas Arquivo ..." id="92" name="Google Shape;92;p13"/>
            <p:cNvPicPr preferRelativeResize="0"/>
            <p:nvPr/>
          </p:nvPicPr>
          <p:blipFill rotWithShape="1">
            <a:blip r:embed="rId5">
              <a:alphaModFix/>
            </a:blip>
            <a:srcRect b="40609" l="18466" r="12005" t="37155"/>
            <a:stretch/>
          </p:blipFill>
          <p:spPr>
            <a:xfrm>
              <a:off x="7143886" y="1994166"/>
              <a:ext cx="3547450" cy="1670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ecas Santander" id="93" name="Google Shape;93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59452" y="2724079"/>
              <a:ext cx="644400" cy="4739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13"/>
            <p:cNvGrpSpPr/>
            <p:nvPr/>
          </p:nvGrpSpPr>
          <p:grpSpPr>
            <a:xfrm>
              <a:off x="7985678" y="2512151"/>
              <a:ext cx="885600" cy="729928"/>
              <a:chOff x="5865776" y="2849688"/>
              <a:chExt cx="2445733" cy="2015819"/>
            </a:xfrm>
          </p:grpSpPr>
          <p:pic>
            <p:nvPicPr>
              <p:cNvPr id="95" name="Google Shape;95;p13"/>
              <p:cNvPicPr preferRelativeResize="0"/>
              <p:nvPr/>
            </p:nvPicPr>
            <p:blipFill rotWithShape="1">
              <a:blip r:embed="rId7">
                <a:alphaModFix/>
              </a:blip>
              <a:srcRect b="0" l="45335" r="0" t="0"/>
              <a:stretch/>
            </p:blipFill>
            <p:spPr>
              <a:xfrm>
                <a:off x="5865815" y="3520671"/>
                <a:ext cx="2445694" cy="13448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54107" t="0"/>
              <a:stretch/>
            </p:blipFill>
            <p:spPr>
              <a:xfrm>
                <a:off x="5865776" y="2849688"/>
                <a:ext cx="2053206" cy="13448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75" y="701275"/>
            <a:ext cx="3169719" cy="59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742" y="2704642"/>
            <a:ext cx="7682398" cy="126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250" y="4373161"/>
            <a:ext cx="7769394" cy="205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0226" y="1119270"/>
            <a:ext cx="7687453" cy="118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-5400002">
            <a:off x="-2660163" y="2649789"/>
            <a:ext cx="6868375" cy="154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5" y="3"/>
            <a:ext cx="10639726" cy="107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4" y="2563876"/>
            <a:ext cx="10639726" cy="430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75" y="701275"/>
            <a:ext cx="3169719" cy="59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742" y="2704642"/>
            <a:ext cx="7682398" cy="126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250" y="4373161"/>
            <a:ext cx="7769394" cy="205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0226" y="1119270"/>
            <a:ext cx="7687453" cy="118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-5400002">
            <a:off x="-2660163" y="2649789"/>
            <a:ext cx="6868375" cy="154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4" y="2"/>
            <a:ext cx="10639726" cy="264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4" y="4229327"/>
            <a:ext cx="10639726" cy="263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75" y="701275"/>
            <a:ext cx="3169719" cy="59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742" y="2704642"/>
            <a:ext cx="7682398" cy="126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250" y="4373161"/>
            <a:ext cx="7769394" cy="205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0226" y="1119270"/>
            <a:ext cx="7687453" cy="118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-5400002">
            <a:off x="-2660163" y="2649789"/>
            <a:ext cx="6868375" cy="154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4" y="3"/>
            <a:ext cx="10639726" cy="424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4" y="6573528"/>
            <a:ext cx="10639726" cy="28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5555">
            <a:off x="10480621" y="185845"/>
            <a:ext cx="1710000" cy="17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325" y="1253675"/>
            <a:ext cx="3950351" cy="445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 rotWithShape="1">
          <a:blip r:embed="rId5">
            <a:alphaModFix/>
          </a:blip>
          <a:srcRect b="0" l="0" r="34084" t="0"/>
          <a:stretch/>
        </p:blipFill>
        <p:spPr>
          <a:xfrm>
            <a:off x="5221077" y="3642600"/>
            <a:ext cx="6801449" cy="15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 rotWithShape="1">
          <a:blip r:embed="rId6">
            <a:alphaModFix/>
          </a:blip>
          <a:srcRect b="0" l="27133" r="26437" t="0"/>
          <a:stretch/>
        </p:blipFill>
        <p:spPr>
          <a:xfrm>
            <a:off x="10725325" y="371475"/>
            <a:ext cx="702000" cy="95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6">
            <a:off x="10823226" y="1371323"/>
            <a:ext cx="648000" cy="38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">
            <a:off x="4706625" y="792447"/>
            <a:ext cx="1569600" cy="96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43" y="871644"/>
            <a:ext cx="3976293" cy="564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 rotWithShape="1">
          <a:blip r:embed="rId4">
            <a:alphaModFix/>
          </a:blip>
          <a:srcRect b="0" l="16786" r="38427" t="0"/>
          <a:stretch/>
        </p:blipFill>
        <p:spPr>
          <a:xfrm>
            <a:off x="4743669" y="3528100"/>
            <a:ext cx="4008749" cy="19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375" y="1321625"/>
            <a:ext cx="8125040" cy="13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5700" y="3528100"/>
            <a:ext cx="3288727" cy="289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67850" y="731271"/>
            <a:ext cx="824400" cy="77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7975" y="2812875"/>
            <a:ext cx="882000" cy="66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67226" y="984874"/>
            <a:ext cx="720000" cy="4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/>
          <p:nvPr/>
        </p:nvSpPr>
        <p:spPr>
          <a:xfrm>
            <a:off x="9991650" y="1077575"/>
            <a:ext cx="246900" cy="2442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388" y="2928386"/>
            <a:ext cx="720000" cy="4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>
            <a:off x="7036813" y="3021088"/>
            <a:ext cx="246900" cy="2442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">
            <a:off x="4451275" y="357347"/>
            <a:ext cx="1569600" cy="96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372" y="4276575"/>
            <a:ext cx="10202534" cy="16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626" y="1062550"/>
            <a:ext cx="6159251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3770" y="3448972"/>
            <a:ext cx="752400" cy="7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12451" y="3610374"/>
            <a:ext cx="720000" cy="4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/>
          <p:nvPr/>
        </p:nvSpPr>
        <p:spPr>
          <a:xfrm>
            <a:off x="10736875" y="3703075"/>
            <a:ext cx="246900" cy="2442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">
            <a:off x="7600400" y="624197"/>
            <a:ext cx="1569600" cy="96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475" y="1160925"/>
            <a:ext cx="5630589" cy="330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594" y="1296917"/>
            <a:ext cx="4841681" cy="30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380" y="4556064"/>
            <a:ext cx="5680749" cy="2001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 txBox="1"/>
          <p:nvPr/>
        </p:nvSpPr>
        <p:spPr>
          <a:xfrm>
            <a:off x="1324200" y="570975"/>
            <a:ext cx="84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 pouco sobre a configuração do Jenkins e o Pipeline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95" name="Google Shape;29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827" y="212104"/>
            <a:ext cx="1004400" cy="138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825" y="1596734"/>
            <a:ext cx="5074909" cy="4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363" y="1176825"/>
            <a:ext cx="4522024" cy="251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860" y="3840910"/>
            <a:ext cx="4824765" cy="2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 rotWithShape="1">
          <a:blip r:embed="rId6">
            <a:alphaModFix/>
          </a:blip>
          <a:srcRect b="-8991" l="0" r="-8991" t="0"/>
          <a:stretch/>
        </p:blipFill>
        <p:spPr>
          <a:xfrm>
            <a:off x="4977675" y="1750350"/>
            <a:ext cx="1314825" cy="7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 txBox="1"/>
          <p:nvPr/>
        </p:nvSpPr>
        <p:spPr>
          <a:xfrm>
            <a:off x="1324200" y="570975"/>
            <a:ext cx="84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 pouco sobre a configuração do Jenkins e o Pipeline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6" name="Google Shape;30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827" y="212104"/>
            <a:ext cx="1004400" cy="138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1668500" y="927875"/>
            <a:ext cx="8630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Apesar de termos criados os usuários para cada um dos buckets, conversamos com nossa equipe "fake" de segurança e visando melhores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práticas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utilizamos roles para o permissionamento.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98" y="4248065"/>
            <a:ext cx="4066451" cy="25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193" y="2676919"/>
            <a:ext cx="8179935" cy="132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6459" y="1594475"/>
            <a:ext cx="2645729" cy="5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5904" y="4248053"/>
            <a:ext cx="7911397" cy="1328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02325" y="229475"/>
            <a:ext cx="1581524" cy="118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4362" y="1594475"/>
            <a:ext cx="2652911" cy="115446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0"/>
          <p:cNvSpPr txBox="1"/>
          <p:nvPr/>
        </p:nvSpPr>
        <p:spPr>
          <a:xfrm>
            <a:off x="1324200" y="570975"/>
            <a:ext cx="84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 pouco sobre a configuração do Jenkins e o Pipeline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827" y="212104"/>
            <a:ext cx="1004400" cy="138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650" y="1693325"/>
            <a:ext cx="6941316" cy="427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334" y="3456307"/>
            <a:ext cx="6941316" cy="271874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/>
          <p:nvPr/>
        </p:nvSpPr>
        <p:spPr>
          <a:xfrm>
            <a:off x="1476600" y="723375"/>
            <a:ext cx="84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 pouco sobre a configuração do Jenkins e o Pipeline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27" y="364504"/>
            <a:ext cx="1004400" cy="138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ojeto Prisões Livres de Tuberculose participa de ação de ..." id="101" name="Google Shape;101;p1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1212813" y="1536583"/>
            <a:ext cx="9766375" cy="3784835"/>
            <a:chOff x="573379" y="1415759"/>
            <a:chExt cx="9766375" cy="3784835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/>
            </a:blip>
            <a:srcRect b="7191" l="18275" r="20127" t="9233"/>
            <a:stretch/>
          </p:blipFill>
          <p:spPr>
            <a:xfrm>
              <a:off x="2447851" y="3040594"/>
              <a:ext cx="2160378" cy="2160000"/>
            </a:xfrm>
            <a:custGeom>
              <a:rect b="b" l="l" r="r" t="t"/>
              <a:pathLst>
                <a:path extrusionOk="0" h="3097878" w="3098420">
                  <a:moveTo>
                    <a:pt x="1549210" y="0"/>
                  </a:moveTo>
                  <a:cubicBezTo>
                    <a:pt x="2404815" y="0"/>
                    <a:pt x="3098420" y="693484"/>
                    <a:pt x="3098420" y="1548939"/>
                  </a:cubicBezTo>
                  <a:cubicBezTo>
                    <a:pt x="3098420" y="2404394"/>
                    <a:pt x="2404815" y="3097878"/>
                    <a:pt x="1549210" y="3097878"/>
                  </a:cubicBezTo>
                  <a:cubicBezTo>
                    <a:pt x="693605" y="3097878"/>
                    <a:pt x="0" y="2404394"/>
                    <a:pt x="0" y="1548939"/>
                  </a:cubicBezTo>
                  <a:cubicBezTo>
                    <a:pt x="0" y="693484"/>
                    <a:pt x="693605" y="0"/>
                    <a:pt x="154921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4" name="Google Shape;104;p14"/>
            <p:cNvPicPr preferRelativeResize="0"/>
            <p:nvPr/>
          </p:nvPicPr>
          <p:blipFill rotWithShape="1">
            <a:blip r:embed="rId4">
              <a:alphaModFix/>
            </a:blip>
            <a:srcRect b="7354" l="13688" r="21145" t="9205"/>
            <a:stretch/>
          </p:blipFill>
          <p:spPr>
            <a:xfrm>
              <a:off x="573379" y="1946597"/>
              <a:ext cx="2161148" cy="2160770"/>
            </a:xfrm>
            <a:custGeom>
              <a:rect b="b" l="l" r="r" t="t"/>
              <a:pathLst>
                <a:path extrusionOk="0" h="3097878" w="3098420">
                  <a:moveTo>
                    <a:pt x="1549210" y="0"/>
                  </a:moveTo>
                  <a:cubicBezTo>
                    <a:pt x="2404815" y="0"/>
                    <a:pt x="3098420" y="693484"/>
                    <a:pt x="3098420" y="1548939"/>
                  </a:cubicBezTo>
                  <a:cubicBezTo>
                    <a:pt x="3098420" y="2404394"/>
                    <a:pt x="2404815" y="3097878"/>
                    <a:pt x="1549210" y="3097878"/>
                  </a:cubicBezTo>
                  <a:cubicBezTo>
                    <a:pt x="693605" y="3097878"/>
                    <a:pt x="0" y="2404394"/>
                    <a:pt x="0" y="1548939"/>
                  </a:cubicBezTo>
                  <a:cubicBezTo>
                    <a:pt x="0" y="693484"/>
                    <a:pt x="693605" y="0"/>
                    <a:pt x="154921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5" name="Google Shape;105;p14"/>
            <p:cNvPicPr preferRelativeResize="0"/>
            <p:nvPr/>
          </p:nvPicPr>
          <p:blipFill rotWithShape="1">
            <a:blip r:embed="rId5">
              <a:alphaModFix/>
            </a:blip>
            <a:srcRect b="7961" l="14621" r="12513" t="10736"/>
            <a:stretch/>
          </p:blipFill>
          <p:spPr>
            <a:xfrm>
              <a:off x="8179375" y="2657987"/>
              <a:ext cx="2160379" cy="2160000"/>
            </a:xfrm>
            <a:custGeom>
              <a:rect b="b" l="l" r="r" t="t"/>
              <a:pathLst>
                <a:path extrusionOk="0" h="3239672" w="3240240">
                  <a:moveTo>
                    <a:pt x="1620120" y="0"/>
                  </a:moveTo>
                  <a:cubicBezTo>
                    <a:pt x="2514888" y="0"/>
                    <a:pt x="3240240" y="725225"/>
                    <a:pt x="3240240" y="1619836"/>
                  </a:cubicBezTo>
                  <a:cubicBezTo>
                    <a:pt x="3240240" y="2514447"/>
                    <a:pt x="2514888" y="3239672"/>
                    <a:pt x="1620120" y="3239672"/>
                  </a:cubicBezTo>
                  <a:cubicBezTo>
                    <a:pt x="725352" y="3239672"/>
                    <a:pt x="0" y="2514447"/>
                    <a:pt x="0" y="1619836"/>
                  </a:cubicBezTo>
                  <a:cubicBezTo>
                    <a:pt x="0" y="725225"/>
                    <a:pt x="725352" y="0"/>
                    <a:pt x="162012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6" name="Google Shape;106;p14"/>
            <p:cNvPicPr preferRelativeResize="0"/>
            <p:nvPr/>
          </p:nvPicPr>
          <p:blipFill rotWithShape="1">
            <a:blip r:embed="rId6">
              <a:alphaModFix/>
            </a:blip>
            <a:srcRect b="12005" l="18835" r="28419" t="13657"/>
            <a:stretch/>
          </p:blipFill>
          <p:spPr>
            <a:xfrm>
              <a:off x="6423709" y="1415759"/>
              <a:ext cx="2160379" cy="2160000"/>
            </a:xfrm>
            <a:custGeom>
              <a:rect b="b" l="l" r="r" t="t"/>
              <a:pathLst>
                <a:path extrusionOk="0" h="2588640" w="2589094">
                  <a:moveTo>
                    <a:pt x="1294547" y="0"/>
                  </a:moveTo>
                  <a:cubicBezTo>
                    <a:pt x="2009506" y="0"/>
                    <a:pt x="2589094" y="579487"/>
                    <a:pt x="2589094" y="1294320"/>
                  </a:cubicBezTo>
                  <a:cubicBezTo>
                    <a:pt x="2589094" y="2009153"/>
                    <a:pt x="2009506" y="2588640"/>
                    <a:pt x="1294547" y="2588640"/>
                  </a:cubicBezTo>
                  <a:cubicBezTo>
                    <a:pt x="579588" y="2588640"/>
                    <a:pt x="0" y="2009153"/>
                    <a:pt x="0" y="1294320"/>
                  </a:cubicBezTo>
                  <a:cubicBezTo>
                    <a:pt x="0" y="579487"/>
                    <a:pt x="579588" y="0"/>
                    <a:pt x="1294547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7" name="Google Shape;107;p14"/>
            <p:cNvPicPr preferRelativeResize="0"/>
            <p:nvPr/>
          </p:nvPicPr>
          <p:blipFill rotWithShape="1">
            <a:blip r:embed="rId7">
              <a:alphaModFix/>
            </a:blip>
            <a:srcRect b="3557" l="13204" r="1265" t="1449"/>
            <a:stretch/>
          </p:blipFill>
          <p:spPr>
            <a:xfrm>
              <a:off x="4479041" y="2302623"/>
              <a:ext cx="2160000" cy="2160000"/>
            </a:xfrm>
            <a:custGeom>
              <a:rect b="b" l="l" r="r" t="t"/>
              <a:pathLst>
                <a:path extrusionOk="0" h="4252608" w="4252608">
                  <a:moveTo>
                    <a:pt x="2126304" y="0"/>
                  </a:moveTo>
                  <a:cubicBezTo>
                    <a:pt x="3300629" y="0"/>
                    <a:pt x="4252608" y="951979"/>
                    <a:pt x="4252608" y="2126304"/>
                  </a:cubicBezTo>
                  <a:cubicBezTo>
                    <a:pt x="4252608" y="3300629"/>
                    <a:pt x="3300629" y="4252608"/>
                    <a:pt x="2126304" y="4252608"/>
                  </a:cubicBezTo>
                  <a:cubicBezTo>
                    <a:pt x="951979" y="4252608"/>
                    <a:pt x="0" y="3300629"/>
                    <a:pt x="0" y="2126304"/>
                  </a:cubicBezTo>
                  <a:cubicBezTo>
                    <a:pt x="0" y="951979"/>
                    <a:pt x="951979" y="0"/>
                    <a:pt x="2126304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08" name="Google Shape;108;p14"/>
          <p:cNvGrpSpPr/>
          <p:nvPr/>
        </p:nvGrpSpPr>
        <p:grpSpPr>
          <a:xfrm>
            <a:off x="9824011" y="61725"/>
            <a:ext cx="2335795" cy="905625"/>
            <a:chOff x="9824011" y="61725"/>
            <a:chExt cx="2335795" cy="905625"/>
          </a:xfrm>
        </p:grpSpPr>
        <p:pic>
          <p:nvPicPr>
            <p:cNvPr descr="Girls Code Home - Girls Code" id="109" name="Google Shape;109;p14"/>
            <p:cNvPicPr preferRelativeResize="0"/>
            <p:nvPr/>
          </p:nvPicPr>
          <p:blipFill rotWithShape="1">
            <a:blip r:embed="rId8">
              <a:alphaModFix/>
            </a:blip>
            <a:srcRect b="0" l="0" r="57262" t="0"/>
            <a:stretch/>
          </p:blipFill>
          <p:spPr>
            <a:xfrm>
              <a:off x="9824011" y="61725"/>
              <a:ext cx="1339290" cy="857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evOps, pequenos passos! - Charlie Poletti - Medium" id="110" name="Google Shape;110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163301" y="228101"/>
              <a:ext cx="996505" cy="51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4"/>
            <p:cNvSpPr txBox="1"/>
            <p:nvPr/>
          </p:nvSpPr>
          <p:spPr>
            <a:xfrm>
              <a:off x="11224750" y="659550"/>
              <a:ext cx="87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devopers</a:t>
              </a:r>
              <a:endParaRPr/>
            </a:p>
          </p:txBody>
        </p:sp>
      </p:grpSp>
      <p:sp>
        <p:nvSpPr>
          <p:cNvPr id="112" name="Google Shape;112;p14"/>
          <p:cNvSpPr txBox="1"/>
          <p:nvPr/>
        </p:nvSpPr>
        <p:spPr>
          <a:xfrm>
            <a:off x="1165075" y="4197775"/>
            <a:ext cx="2247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Andresa Camargo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3393000" y="2809475"/>
            <a:ext cx="19806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Barbara</a:t>
            </a: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 Guimarães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5547175" y="4498975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Jessica Silva</a:t>
            </a:r>
            <a:endParaRPr b="1" sz="1200">
              <a:solidFill>
                <a:srgbClr val="3F3F3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7071175" y="1231925"/>
            <a:ext cx="1354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Karen </a:t>
            </a: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Miuki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9280975" y="4889525"/>
            <a:ext cx="1520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Renata Souza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11330300" y="404625"/>
            <a:ext cx="193800" cy="13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11787500" y="404625"/>
            <a:ext cx="193800" cy="13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225" y="1047850"/>
            <a:ext cx="9700175" cy="253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667" y="3747080"/>
            <a:ext cx="8645781" cy="293064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1838325" y="484950"/>
            <a:ext cx="32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Resultado Jenkins</a:t>
            </a:r>
            <a:endParaRPr b="1" sz="2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8" name="Google Shape;33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6815" y="2649365"/>
            <a:ext cx="762703" cy="82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9850" y="5852046"/>
            <a:ext cx="762703" cy="82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27" y="364504"/>
            <a:ext cx="1004400" cy="138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 rotWithShape="1">
          <a:blip r:embed="rId3">
            <a:alphaModFix/>
          </a:blip>
          <a:srcRect b="54841" l="0" r="46274" t="10450"/>
          <a:stretch/>
        </p:blipFill>
        <p:spPr>
          <a:xfrm>
            <a:off x="720125" y="1390475"/>
            <a:ext cx="5373875" cy="21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 rotWithShape="1">
          <a:blip r:embed="rId4">
            <a:alphaModFix/>
          </a:blip>
          <a:srcRect b="50708" l="0" r="43155" t="14982"/>
          <a:stretch/>
        </p:blipFill>
        <p:spPr>
          <a:xfrm>
            <a:off x="6410875" y="1390473"/>
            <a:ext cx="5373875" cy="19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 rotWithShape="1">
          <a:blip r:embed="rId5">
            <a:alphaModFix/>
          </a:blip>
          <a:srcRect b="63567" l="0" r="60274" t="0"/>
          <a:stretch/>
        </p:blipFill>
        <p:spPr>
          <a:xfrm>
            <a:off x="773063" y="3712925"/>
            <a:ext cx="5066099" cy="281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 rotWithShape="1">
          <a:blip r:embed="rId6">
            <a:alphaModFix/>
          </a:blip>
          <a:srcRect b="65786" l="0" r="61137" t="0"/>
          <a:stretch/>
        </p:blipFill>
        <p:spPr>
          <a:xfrm>
            <a:off x="6429875" y="3712850"/>
            <a:ext cx="5277975" cy="28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 txBox="1"/>
          <p:nvPr/>
        </p:nvSpPr>
        <p:spPr>
          <a:xfrm>
            <a:off x="3664775" y="556150"/>
            <a:ext cx="6553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Resultado Aplicação - healthcheck + upload</a:t>
            </a:r>
            <a:endParaRPr b="1" sz="19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34"/>
          <p:cNvPicPr preferRelativeResize="0"/>
          <p:nvPr/>
        </p:nvPicPr>
        <p:blipFill rotWithShape="1">
          <a:blip r:embed="rId3">
            <a:alphaModFix/>
          </a:blip>
          <a:srcRect b="29976" l="0" r="0" t="13950"/>
          <a:stretch/>
        </p:blipFill>
        <p:spPr>
          <a:xfrm>
            <a:off x="1216225" y="1141150"/>
            <a:ext cx="5705234" cy="31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4"/>
          <p:cNvPicPr preferRelativeResize="0"/>
          <p:nvPr/>
        </p:nvPicPr>
        <p:blipFill rotWithShape="1">
          <a:blip r:embed="rId4">
            <a:alphaModFix/>
          </a:blip>
          <a:srcRect b="29978" l="0" r="0" t="19237"/>
          <a:stretch/>
        </p:blipFill>
        <p:spPr>
          <a:xfrm>
            <a:off x="6635750" y="3814675"/>
            <a:ext cx="5430725" cy="28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4"/>
          <p:cNvSpPr txBox="1"/>
          <p:nvPr/>
        </p:nvSpPr>
        <p:spPr>
          <a:xfrm>
            <a:off x="3637850" y="574725"/>
            <a:ext cx="5133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Resultado Aplicação - Imagens no bucket S3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3075" y="1347573"/>
            <a:ext cx="2007925" cy="20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/>
          <p:cNvPicPr preferRelativeResize="0"/>
          <p:nvPr/>
        </p:nvPicPr>
        <p:blipFill rotWithShape="1">
          <a:blip r:embed="rId6">
            <a:alphaModFix/>
          </a:blip>
          <a:srcRect b="0" l="-8851" r="-21120" t="0"/>
          <a:stretch/>
        </p:blipFill>
        <p:spPr>
          <a:xfrm>
            <a:off x="3637847" y="463682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20625" y="187751"/>
            <a:ext cx="897301" cy="6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72326" y="309436"/>
            <a:ext cx="720000" cy="4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/>
        </p:nvSpPr>
        <p:spPr>
          <a:xfrm>
            <a:off x="168900" y="153775"/>
            <a:ext cx="2353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Lições Aprendidas</a:t>
            </a:r>
            <a:endParaRPr b="1" sz="2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3336738" y="3189743"/>
            <a:ext cx="41674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Mudanças acontecem no meio do caminho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357399" y="1688488"/>
            <a:ext cx="3601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 mundo DevOps é muito desafiador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5"/>
          <p:cNvSpPr/>
          <p:nvPr/>
        </p:nvSpPr>
        <p:spPr>
          <a:xfrm>
            <a:off x="5698820" y="5666688"/>
            <a:ext cx="63171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 seu melhor amigo é a Documentação Oficial de cada ferramenta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8466827" y="568988"/>
            <a:ext cx="34688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Trabalhar em equipe é muito melhor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5"/>
          <p:cNvSpPr/>
          <p:nvPr/>
        </p:nvSpPr>
        <p:spPr>
          <a:xfrm>
            <a:off x="0" y="3571763"/>
            <a:ext cx="25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Planejar é essencial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5"/>
          <p:cNvSpPr/>
          <p:nvPr/>
        </p:nvSpPr>
        <p:spPr>
          <a:xfrm>
            <a:off x="5868809" y="1932773"/>
            <a:ext cx="45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Dificuldades existem, mas não podemos desistir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5"/>
          <p:cNvSpPr/>
          <p:nvPr/>
        </p:nvSpPr>
        <p:spPr>
          <a:xfrm>
            <a:off x="752096" y="5105051"/>
            <a:ext cx="2932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Não tem problema pedir ajuda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6226800" y="4322388"/>
            <a:ext cx="473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Insistir nos ajuda a chegar no objetivo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2115403" y="2060812"/>
            <a:ext cx="2838734" cy="2182233"/>
          </a:xfrm>
          <a:custGeom>
            <a:rect b="b" l="l" r="r" t="t"/>
            <a:pathLst>
              <a:path extrusionOk="0" h="2182233" w="2838734">
                <a:moveTo>
                  <a:pt x="2838734" y="1446663"/>
                </a:moveTo>
                <a:cubicBezTo>
                  <a:pt x="2351964" y="1901588"/>
                  <a:pt x="1865194" y="2356513"/>
                  <a:pt x="1392072" y="2115403"/>
                </a:cubicBezTo>
                <a:cubicBezTo>
                  <a:pt x="918950" y="1874293"/>
                  <a:pt x="459475" y="937146"/>
                  <a:pt x="0" y="0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5"/>
          <p:cNvSpPr/>
          <p:nvPr/>
        </p:nvSpPr>
        <p:spPr>
          <a:xfrm>
            <a:off x="2156939" y="780548"/>
            <a:ext cx="8696149" cy="4928836"/>
          </a:xfrm>
          <a:custGeom>
            <a:rect b="b" l="l" r="r" t="t"/>
            <a:pathLst>
              <a:path extrusionOk="0" h="4991226" w="8761863">
                <a:moveTo>
                  <a:pt x="0" y="883250"/>
                </a:moveTo>
                <a:cubicBezTo>
                  <a:pt x="895065" y="357811"/>
                  <a:pt x="1790131" y="-167627"/>
                  <a:pt x="2402006" y="50737"/>
                </a:cubicBezTo>
                <a:cubicBezTo>
                  <a:pt x="3013881" y="269101"/>
                  <a:pt x="2788693" y="1774904"/>
                  <a:pt x="3671248" y="2193435"/>
                </a:cubicBezTo>
                <a:cubicBezTo>
                  <a:pt x="4553803" y="2611966"/>
                  <a:pt x="6848901" y="2095627"/>
                  <a:pt x="7697337" y="2561925"/>
                </a:cubicBezTo>
                <a:cubicBezTo>
                  <a:pt x="8545773" y="3028224"/>
                  <a:pt x="8538950" y="4538575"/>
                  <a:pt x="8761863" y="4991226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1922930" y="5455005"/>
            <a:ext cx="8747984" cy="1213280"/>
          </a:xfrm>
          <a:custGeom>
            <a:rect b="b" l="l" r="r" t="t"/>
            <a:pathLst>
              <a:path extrusionOk="0" h="1304408" w="6441743">
                <a:moveTo>
                  <a:pt x="6441743" y="682388"/>
                </a:moveTo>
                <a:cubicBezTo>
                  <a:pt x="4904095" y="1039504"/>
                  <a:pt x="3366448" y="1396621"/>
                  <a:pt x="2292824" y="1282890"/>
                </a:cubicBezTo>
                <a:cubicBezTo>
                  <a:pt x="1219200" y="1169159"/>
                  <a:pt x="436728" y="288878"/>
                  <a:pt x="0" y="0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7260609" y="153772"/>
            <a:ext cx="2538484" cy="1917954"/>
          </a:xfrm>
          <a:custGeom>
            <a:rect b="b" l="l" r="r" t="t"/>
            <a:pathLst>
              <a:path extrusionOk="0" h="1852650" w="2532830">
                <a:moveTo>
                  <a:pt x="2532830" y="405987"/>
                </a:moveTo>
                <a:cubicBezTo>
                  <a:pt x="1575212" y="128482"/>
                  <a:pt x="617594" y="-149022"/>
                  <a:pt x="212710" y="92088"/>
                </a:cubicBezTo>
                <a:cubicBezTo>
                  <a:pt x="-192174" y="333198"/>
                  <a:pt x="105803" y="1529653"/>
                  <a:pt x="103528" y="1852650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1287220" y="3956742"/>
            <a:ext cx="6525521" cy="1400811"/>
          </a:xfrm>
          <a:custGeom>
            <a:rect b="b" l="l" r="r" t="t"/>
            <a:pathLst>
              <a:path extrusionOk="0" h="1542393" w="6700333">
                <a:moveTo>
                  <a:pt x="6700333" y="797181"/>
                </a:moveTo>
                <a:cubicBezTo>
                  <a:pt x="6203912" y="1086293"/>
                  <a:pt x="5707492" y="1375405"/>
                  <a:pt x="5355627" y="1482981"/>
                </a:cubicBezTo>
                <a:cubicBezTo>
                  <a:pt x="5003762" y="1590557"/>
                  <a:pt x="4730339" y="1536769"/>
                  <a:pt x="4589145" y="1442640"/>
                </a:cubicBezTo>
                <a:cubicBezTo>
                  <a:pt x="4447951" y="1348511"/>
                  <a:pt x="4441227" y="1023540"/>
                  <a:pt x="4508462" y="918205"/>
                </a:cubicBezTo>
                <a:cubicBezTo>
                  <a:pt x="4575697" y="812870"/>
                  <a:pt x="4923079" y="729946"/>
                  <a:pt x="4992556" y="810628"/>
                </a:cubicBezTo>
                <a:cubicBezTo>
                  <a:pt x="5062032" y="891310"/>
                  <a:pt x="5079962" y="1287999"/>
                  <a:pt x="4925321" y="1402299"/>
                </a:cubicBezTo>
                <a:cubicBezTo>
                  <a:pt x="4770680" y="1516599"/>
                  <a:pt x="4526391" y="1547975"/>
                  <a:pt x="4064709" y="1496428"/>
                </a:cubicBezTo>
                <a:cubicBezTo>
                  <a:pt x="3603027" y="1444881"/>
                  <a:pt x="2666215" y="1231969"/>
                  <a:pt x="2155227" y="1093016"/>
                </a:cubicBezTo>
                <a:cubicBezTo>
                  <a:pt x="1644239" y="954063"/>
                  <a:pt x="1357368" y="844246"/>
                  <a:pt x="998780" y="662711"/>
                </a:cubicBezTo>
                <a:cubicBezTo>
                  <a:pt x="640192" y="481176"/>
                  <a:pt x="-56814" y="-49983"/>
                  <a:pt x="3698" y="3805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1801906" y="914400"/>
            <a:ext cx="10018857" cy="4182035"/>
          </a:xfrm>
          <a:custGeom>
            <a:rect b="b" l="l" r="r" t="t"/>
            <a:pathLst>
              <a:path extrusionOk="0" h="4182035" w="10018857">
                <a:moveTo>
                  <a:pt x="0" y="4182035"/>
                </a:moveTo>
                <a:cubicBezTo>
                  <a:pt x="312644" y="3801035"/>
                  <a:pt x="625288" y="3420035"/>
                  <a:pt x="995082" y="3361765"/>
                </a:cubicBezTo>
                <a:cubicBezTo>
                  <a:pt x="1364876" y="3303494"/>
                  <a:pt x="1615888" y="3857065"/>
                  <a:pt x="2218765" y="3832412"/>
                </a:cubicBezTo>
                <a:cubicBezTo>
                  <a:pt x="2821642" y="3807759"/>
                  <a:pt x="3917576" y="3330388"/>
                  <a:pt x="4612341" y="3213847"/>
                </a:cubicBezTo>
                <a:cubicBezTo>
                  <a:pt x="5307106" y="3097306"/>
                  <a:pt x="5867400" y="3148853"/>
                  <a:pt x="6387353" y="3133165"/>
                </a:cubicBezTo>
                <a:cubicBezTo>
                  <a:pt x="6907306" y="3117477"/>
                  <a:pt x="7380194" y="3301253"/>
                  <a:pt x="7732059" y="3119718"/>
                </a:cubicBezTo>
                <a:cubicBezTo>
                  <a:pt x="8083924" y="2938183"/>
                  <a:pt x="8231841" y="2395818"/>
                  <a:pt x="8498541" y="2043953"/>
                </a:cubicBezTo>
                <a:cubicBezTo>
                  <a:pt x="8765241" y="1692088"/>
                  <a:pt x="9079006" y="1051111"/>
                  <a:pt x="9332259" y="1008529"/>
                </a:cubicBezTo>
                <a:cubicBezTo>
                  <a:pt x="9585512" y="965947"/>
                  <a:pt x="10040471" y="1580030"/>
                  <a:pt x="10018059" y="1788459"/>
                </a:cubicBezTo>
                <a:cubicBezTo>
                  <a:pt x="9995647" y="1996888"/>
                  <a:pt x="9477935" y="2557182"/>
                  <a:pt x="9197788" y="2259106"/>
                </a:cubicBezTo>
                <a:cubicBezTo>
                  <a:pt x="8917641" y="1961029"/>
                  <a:pt x="8337176" y="0"/>
                  <a:pt x="8337176" y="0"/>
                </a:cubicBezTo>
                <a:lnTo>
                  <a:pt x="8337176" y="0"/>
                </a:ln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7436224" y="2516757"/>
            <a:ext cx="1377945" cy="1877378"/>
          </a:xfrm>
          <a:custGeom>
            <a:rect b="b" l="l" r="r" t="t"/>
            <a:pathLst>
              <a:path extrusionOk="0" h="2057400" w="1377945">
                <a:moveTo>
                  <a:pt x="0" y="0"/>
                </a:moveTo>
                <a:cubicBezTo>
                  <a:pt x="33617" y="457200"/>
                  <a:pt x="67235" y="914400"/>
                  <a:pt x="295835" y="1169894"/>
                </a:cubicBezTo>
                <a:cubicBezTo>
                  <a:pt x="524435" y="1425388"/>
                  <a:pt x="1293159" y="1385047"/>
                  <a:pt x="1371600" y="1532965"/>
                </a:cubicBezTo>
                <a:cubicBezTo>
                  <a:pt x="1450041" y="1680883"/>
                  <a:pt x="775447" y="1992406"/>
                  <a:pt x="766482" y="2057400"/>
                </a:cubicBezTo>
              </a:path>
            </a:pathLst>
          </a:custGeom>
          <a:noFill/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/>
        </p:nvSpPr>
        <p:spPr>
          <a:xfrm>
            <a:off x="1058325" y="1259425"/>
            <a:ext cx="10011900" cy="5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029" y="421657"/>
            <a:ext cx="1409965" cy="131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236" y="5125076"/>
            <a:ext cx="1409965" cy="131126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7"/>
          <p:cNvSpPr/>
          <p:nvPr/>
        </p:nvSpPr>
        <p:spPr>
          <a:xfrm rot="-5400000">
            <a:off x="7192766" y="1448668"/>
            <a:ext cx="4944850" cy="3200594"/>
          </a:xfrm>
          <a:custGeom>
            <a:rect b="b" l="l" r="r" t="t"/>
            <a:pathLst>
              <a:path extrusionOk="0" h="1244915" w="1923367">
                <a:moveTo>
                  <a:pt x="1798906" y="1244915"/>
                </a:moveTo>
                <a:lnTo>
                  <a:pt x="124460" y="1244915"/>
                </a:lnTo>
                <a:cubicBezTo>
                  <a:pt x="55880" y="1244915"/>
                  <a:pt x="0" y="1189034"/>
                  <a:pt x="0" y="112045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98907" y="0"/>
                </a:lnTo>
                <a:cubicBezTo>
                  <a:pt x="1867487" y="0"/>
                  <a:pt x="1923367" y="55880"/>
                  <a:pt x="1923367" y="124460"/>
                </a:cubicBezTo>
                <a:lnTo>
                  <a:pt x="1923367" y="1120455"/>
                </a:lnTo>
                <a:cubicBezTo>
                  <a:pt x="1923367" y="1189035"/>
                  <a:pt x="1867487" y="1244915"/>
                  <a:pt x="1798907" y="1244915"/>
                </a:cubicBezTo>
                <a:close/>
              </a:path>
            </a:pathLst>
          </a:custGeom>
          <a:solidFill>
            <a:srgbClr val="75C7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37"/>
          <p:cNvGrpSpPr/>
          <p:nvPr/>
        </p:nvGrpSpPr>
        <p:grpSpPr>
          <a:xfrm>
            <a:off x="276367" y="2861530"/>
            <a:ext cx="4999725" cy="3004719"/>
            <a:chOff x="0" y="-1549421"/>
            <a:chExt cx="9999450" cy="6009436"/>
          </a:xfrm>
        </p:grpSpPr>
        <p:sp>
          <p:nvSpPr>
            <p:cNvPr id="397" name="Google Shape;397;p37"/>
            <p:cNvSpPr txBox="1"/>
            <p:nvPr/>
          </p:nvSpPr>
          <p:spPr>
            <a:xfrm>
              <a:off x="1352550" y="-1549421"/>
              <a:ext cx="8646900" cy="13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4800">
                  <a:solidFill>
                    <a:srgbClr val="3F3F3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Obrigada!</a:t>
              </a:r>
              <a:endParaRPr b="1" sz="4800">
                <a:solidFill>
                  <a:srgbClr val="3F3F3F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398" name="Google Shape;398;p37"/>
            <p:cNvSpPr txBox="1"/>
            <p:nvPr/>
          </p:nvSpPr>
          <p:spPr>
            <a:xfrm>
              <a:off x="0" y="2618221"/>
              <a:ext cx="8646780" cy="701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3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99" name="Google Shape;399;p37"/>
            <p:cNvSpPr txBox="1"/>
            <p:nvPr/>
          </p:nvSpPr>
          <p:spPr>
            <a:xfrm>
              <a:off x="0" y="3758411"/>
              <a:ext cx="8646780" cy="701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3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400" name="Google Shape;40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3802" y="1438629"/>
            <a:ext cx="5382382" cy="45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/>
        </p:nvSpPr>
        <p:spPr>
          <a:xfrm>
            <a:off x="5450613" y="3971925"/>
            <a:ext cx="451485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çã</a:t>
            </a: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çõ</a:t>
            </a: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Aprendidas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1981200" y="1505382"/>
            <a:ext cx="8610600" cy="4428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1123950" y="923925"/>
            <a:ext cx="4514850" cy="1754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 que discutiremos</a:t>
            </a:r>
            <a:endParaRPr sz="47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10116902" y="1063547"/>
            <a:ext cx="1143600" cy="12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15"/>
          <p:cNvCxnSpPr/>
          <p:nvPr/>
        </p:nvCxnSpPr>
        <p:spPr>
          <a:xfrm rot="10800000">
            <a:off x="3381375" y="1505382"/>
            <a:ext cx="2257425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5"/>
          <p:cNvSpPr/>
          <p:nvPr/>
        </p:nvSpPr>
        <p:spPr>
          <a:xfrm>
            <a:off x="6478900" y="3486425"/>
            <a:ext cx="3555600" cy="196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6844275" y="3971925"/>
            <a:ext cx="3924300" cy="1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Playfair Display"/>
                <a:ea typeface="Playfair Display"/>
                <a:cs typeface="Playfair Display"/>
                <a:sym typeface="Playfair Display"/>
              </a:rPr>
              <a:t>Problema</a:t>
            </a:r>
            <a:endParaRPr sz="3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Playfair Display"/>
                <a:ea typeface="Playfair Display"/>
                <a:cs typeface="Playfair Display"/>
                <a:sym typeface="Playfair Display"/>
              </a:rPr>
              <a:t>Solução</a:t>
            </a:r>
            <a:endParaRPr sz="3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Playfair Display"/>
                <a:ea typeface="Playfair Display"/>
                <a:cs typeface="Playfair Display"/>
                <a:sym typeface="Playfair Display"/>
              </a:rPr>
              <a:t>Lições Aprendidas</a:t>
            </a:r>
            <a:endParaRPr sz="3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4963">
            <a:off x="9596224" y="1010189"/>
            <a:ext cx="1676401" cy="167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/>
          <p:nvPr/>
        </p:nvSpPr>
        <p:spPr>
          <a:xfrm>
            <a:off x="0" y="-1"/>
            <a:ext cx="12192000" cy="2674961"/>
          </a:xfrm>
          <a:prstGeom prst="rect">
            <a:avLst/>
          </a:prstGeom>
          <a:solidFill>
            <a:srgbClr val="00A9F1"/>
          </a:solidFill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16"/>
          <p:cNvGrpSpPr/>
          <p:nvPr/>
        </p:nvGrpSpPr>
        <p:grpSpPr>
          <a:xfrm>
            <a:off x="1091821" y="1067937"/>
            <a:ext cx="10008358" cy="4722126"/>
            <a:chOff x="1282890" y="1173707"/>
            <a:chExt cx="10008358" cy="4722126"/>
          </a:xfrm>
        </p:grpSpPr>
        <p:sp>
          <p:nvSpPr>
            <p:cNvPr id="137" name="Google Shape;137;p16"/>
            <p:cNvSpPr/>
            <p:nvPr/>
          </p:nvSpPr>
          <p:spPr>
            <a:xfrm>
              <a:off x="1282890" y="1173707"/>
              <a:ext cx="2934268" cy="4722126"/>
            </a:xfrm>
            <a:prstGeom prst="rect">
              <a:avLst/>
            </a:prstGeom>
            <a:solidFill>
              <a:srgbClr val="FFC0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819935" y="1173707"/>
              <a:ext cx="2934268" cy="4722126"/>
            </a:xfrm>
            <a:prstGeom prst="rect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8356980" y="1173707"/>
              <a:ext cx="2934268" cy="4722126"/>
            </a:xfrm>
            <a:prstGeom prst="rect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6"/>
          <p:cNvSpPr/>
          <p:nvPr/>
        </p:nvSpPr>
        <p:spPr>
          <a:xfrm>
            <a:off x="1091821" y="1067938"/>
            <a:ext cx="2934268" cy="22894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4628866" y="1067937"/>
            <a:ext cx="2934268" cy="22894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8165911" y="1037409"/>
            <a:ext cx="3024414" cy="231994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626850" y="344145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 story</a:t>
            </a:r>
            <a:endParaRPr b="1"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1121500" y="3874650"/>
            <a:ext cx="29343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empresa Projetos SA desenvolveu um novo sistema web em NodeJS para disponibilizar um formulário de envio de imagens para um repositório que deve ser resiliente. E o acesso será feito pela internet pública.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4807200" y="3402475"/>
            <a:ext cx="25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 que é preciso</a:t>
            </a:r>
            <a:endParaRPr b="1"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4633400" y="3847800"/>
            <a:ext cx="2934300" cy="1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Ambiente rodando na Cloud com três máquinas - Jenkins, Homologação e Produção. Dois repositórios para gravação das imagens. Um repositório para guardar as versões dos deploys e </a:t>
            </a: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políticas</a:t>
            </a: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e permissões de usuários bem segmentadas. 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8424560" y="3402475"/>
            <a:ext cx="25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Como será feito</a:t>
            </a:r>
            <a:endParaRPr b="1"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8165900" y="3798450"/>
            <a:ext cx="30243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</a:t>
            </a: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Ansible vamos provisionar os itens: 3 máquinas AWS EC2, 2 buckets AWS S3, 2 user AWS IAM e 1 AWS ECR. Jenkins para construção do pipeline. GitHub para versionamento de scripts. Configuração via console de roles no AWS IAM.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852" y="1290025"/>
            <a:ext cx="1768206" cy="176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1107480"/>
            <a:ext cx="2133295" cy="2133295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ploying Node.js Applications with Ansible | Milos Bejda - All ..." id="151" name="Google Shape;151;p1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ploying Node.js Applications with Ansible | Milos Bejda - All ..." id="152" name="Google Shape;15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44202" y="1376317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iando sua conta Gratuita na AWS" id="153" name="Google Shape;15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712" y="1344179"/>
            <a:ext cx="1069433" cy="80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a Jenkins e não encontrou o que precisa? Faça o seu plugin ..." id="154" name="Google Shape;15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06973" y="2146254"/>
            <a:ext cx="658910" cy="910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| Baixe Vetores, Fotos e arquivos PSD Grátis" id="155" name="Google Shape;15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77993" y="2287863"/>
            <a:ext cx="702353" cy="702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 rot="-8277516">
            <a:off x="-814440" y="4080625"/>
            <a:ext cx="1628879" cy="1836000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 rot="-8277516">
            <a:off x="-327995" y="4458624"/>
            <a:ext cx="958160" cy="1080000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p17"/>
          <p:cNvGrpSpPr/>
          <p:nvPr/>
        </p:nvGrpSpPr>
        <p:grpSpPr>
          <a:xfrm>
            <a:off x="318855" y="2480090"/>
            <a:ext cx="897244" cy="904542"/>
            <a:chOff x="591571" y="2641559"/>
            <a:chExt cx="897244" cy="904542"/>
          </a:xfrm>
        </p:grpSpPr>
        <p:sp>
          <p:nvSpPr>
            <p:cNvPr id="163" name="Google Shape;163;p17"/>
            <p:cNvSpPr/>
            <p:nvPr/>
          </p:nvSpPr>
          <p:spPr>
            <a:xfrm rot="-8419644">
              <a:off x="734193" y="2760039"/>
              <a:ext cx="612000" cy="667582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 rot="-8419644">
              <a:off x="945410" y="2886534"/>
              <a:ext cx="330025" cy="360000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17"/>
          <p:cNvGrpSpPr/>
          <p:nvPr/>
        </p:nvGrpSpPr>
        <p:grpSpPr>
          <a:xfrm>
            <a:off x="112229" y="1477656"/>
            <a:ext cx="369453" cy="372459"/>
            <a:chOff x="591571" y="2641559"/>
            <a:chExt cx="897244" cy="904542"/>
          </a:xfrm>
        </p:grpSpPr>
        <p:sp>
          <p:nvSpPr>
            <p:cNvPr id="166" name="Google Shape;166;p17"/>
            <p:cNvSpPr/>
            <p:nvPr/>
          </p:nvSpPr>
          <p:spPr>
            <a:xfrm rot="-8419644">
              <a:off x="734193" y="2760039"/>
              <a:ext cx="612000" cy="667582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 rot="-8419644">
              <a:off x="945410" y="2886534"/>
              <a:ext cx="330025" cy="360000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 txBox="1"/>
          <p:nvPr/>
        </p:nvSpPr>
        <p:spPr>
          <a:xfrm>
            <a:off x="179249" y="230275"/>
            <a:ext cx="15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Solução</a:t>
            </a:r>
            <a:endParaRPr b="1"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775" y="191337"/>
            <a:ext cx="9795791" cy="647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150"/>
            <a:ext cx="12261600" cy="691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750" y="1676787"/>
            <a:ext cx="5284801" cy="4401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9367" y="1676800"/>
            <a:ext cx="5040000" cy="483768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2616500" y="1125500"/>
            <a:ext cx="299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ono Medium"/>
                <a:ea typeface="Roboto Mono Medium"/>
                <a:cs typeface="Roboto Mono Medium"/>
                <a:sym typeface="Roboto Mono Medium"/>
              </a:rPr>
              <a:t>Repositório Desenvolvedor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8237825" y="1125500"/>
            <a:ext cx="24927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ProjetoIntegrador_AcademiaNeon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85562">
            <a:off x="10585875" y="164654"/>
            <a:ext cx="1385999" cy="13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8">
            <a:alphaModFix/>
          </a:blip>
          <a:srcRect b="0" l="68939" r="0" t="4370"/>
          <a:stretch/>
        </p:blipFill>
        <p:spPr>
          <a:xfrm rot="548240">
            <a:off x="10903544" y="612925"/>
            <a:ext cx="619201" cy="714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938" y="662925"/>
            <a:ext cx="8758799" cy="603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5558">
            <a:off x="10491472" y="176427"/>
            <a:ext cx="1566000" cy="15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1534925" y="915050"/>
            <a:ext cx="7497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2811388" y="219075"/>
            <a:ext cx="67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Estrutura do nosso projeto e exemplo de playbook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0625" y="396650"/>
            <a:ext cx="518400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41163" y="876413"/>
            <a:ext cx="897301" cy="70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75" y="701275"/>
            <a:ext cx="3169719" cy="59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742" y="2704642"/>
            <a:ext cx="7682398" cy="126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250" y="4373161"/>
            <a:ext cx="7769394" cy="205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">
            <a:off x="3786900" y="154997"/>
            <a:ext cx="1569600" cy="96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98164">
            <a:off x="11373401" y="643624"/>
            <a:ext cx="7200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80226" y="1119270"/>
            <a:ext cx="7687453" cy="118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776359">
            <a:off x="3649025" y="2179675"/>
            <a:ext cx="658801" cy="44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